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78" r:id="rId10"/>
    <p:sldId id="285" r:id="rId11"/>
    <p:sldId id="279" r:id="rId12"/>
    <p:sldId id="280" r:id="rId13"/>
    <p:sldId id="281" r:id="rId14"/>
    <p:sldId id="282" r:id="rId15"/>
    <p:sldId id="283" r:id="rId16"/>
    <p:sldId id="284" r:id="rId17"/>
    <p:sldId id="271" r:id="rId18"/>
    <p:sldId id="272" r:id="rId19"/>
    <p:sldId id="273" r:id="rId20"/>
    <p:sldId id="274" r:id="rId21"/>
    <p:sldId id="275" r:id="rId22"/>
    <p:sldId id="276" r:id="rId23"/>
    <p:sldId id="277" r:id="rId24"/>
    <p:sldId id="265" r:id="rId25"/>
    <p:sldId id="266" r:id="rId26"/>
    <p:sldId id="267" r:id="rId27"/>
    <p:sldId id="268" r:id="rId28"/>
    <p:sldId id="269" r:id="rId29"/>
    <p:sldId id="27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3/13/2014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3/13/2014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3/13/2014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3/13/2014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fontScale="90000"/>
          </a:bodyPr>
          <a:lstStyle/>
          <a:p>
            <a:r>
              <a:rPr lang="en-US" dirty="0" smtClean="0"/>
              <a:t>Dissolution of marriage in the Muslim law and its requirements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dirty="0" smtClean="0"/>
              <a:t/>
            </a:r>
            <a:br>
              <a:rPr lang="en-US" dirty="0" smtClean="0"/>
            </a:br>
            <a:r>
              <a:rPr lang="en-US" sz="3600" dirty="0" smtClean="0"/>
              <a:t> </a:t>
            </a:r>
            <a:r>
              <a:rPr lang="en-US" sz="3100" dirty="0" smtClean="0"/>
              <a:t>Divorce at the request of female (Divorce at the behest of the wife)</a:t>
            </a:r>
            <a:endParaRPr lang="en-US" sz="3100" dirty="0"/>
          </a:p>
        </p:txBody>
      </p:sp>
      <p:sp>
        <p:nvSpPr>
          <p:cNvPr id="3" name="Content Placeholder 2"/>
          <p:cNvSpPr>
            <a:spLocks noGrp="1"/>
          </p:cNvSpPr>
          <p:nvPr>
            <p:ph sz="quarter" idx="1"/>
          </p:nvPr>
        </p:nvSpPr>
        <p:spPr/>
        <p:txBody>
          <a:bodyPr>
            <a:normAutofit fontScale="70000" lnSpcReduction="20000"/>
          </a:bodyPr>
          <a:lstStyle/>
          <a:p>
            <a:r>
              <a:rPr lang="en-US" dirty="0" smtClean="0"/>
              <a:t>When a woman wants to initiate the divorce, the husbands responsibility has to be judged, since he may have nothing to be blamed for in causing the divorce, and accordingly it is fair to let the court decide the due alimony that the ex-husband has to pay and his other financial obligations and the children’s custody in such a case. He does not initiate the divorce, therefore, his admission of full responsibility and obligations cannot be implied and has to be discussed and assessed by the court. In this way, deciding on a divorce on the husband’s initiative without going to the court is not a privilege, but an admission of full financial obligations by the husbands in general, though he may have to go to court in order to argue for the specifies if he cannot agree on them with his wife. However, any contemporary state can make it mandatory in it procedural legislation that divorce should be formalized only in court according to the request of either spouse, so that it may be known and become effective for everybody, while all the subsequent issues of custody and alimony may be decided in the same time without a further delay.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4338" name="Picture 2"/>
          <p:cNvPicPr>
            <a:picLocks noGrp="1" noChangeAspect="1" noChangeArrowheads="1"/>
          </p:cNvPicPr>
          <p:nvPr>
            <p:ph sz="quarter" idx="1"/>
          </p:nvPr>
        </p:nvPicPr>
        <p:blipFill>
          <a:blip r:embed="rId2"/>
          <a:stretch>
            <a:fillRect/>
          </a:stretch>
        </p:blipFill>
        <p:spPr bwMode="auto">
          <a:xfrm>
            <a:off x="1524000" y="1828800"/>
            <a:ext cx="6215856" cy="3589337"/>
          </a:xfrm>
          <a:prstGeom prst="rect">
            <a:avLst/>
          </a:prstGeom>
          <a:noFill/>
          <a:ln w="9525">
            <a:noFill/>
            <a:miter lim="800000"/>
            <a:headEnd/>
            <a:tailEnd/>
          </a:ln>
          <a:effectLst/>
        </p:spPr>
      </p:pic>
      <p:pic>
        <p:nvPicPr>
          <p:cNvPr id="14339" name="Picture 3"/>
          <p:cNvPicPr>
            <a:picLocks noChangeAspect="1" noChangeArrowheads="1"/>
          </p:cNvPicPr>
          <p:nvPr/>
        </p:nvPicPr>
        <p:blipFill>
          <a:blip r:embed="rId3"/>
          <a:srcRect/>
          <a:stretch>
            <a:fillRect/>
          </a:stretch>
        </p:blipFill>
        <p:spPr bwMode="auto">
          <a:xfrm>
            <a:off x="1752600" y="457200"/>
            <a:ext cx="6400800" cy="67627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5362" name="Picture 2"/>
          <p:cNvPicPr>
            <a:picLocks noGrp="1" noChangeAspect="1" noChangeArrowheads="1"/>
          </p:cNvPicPr>
          <p:nvPr>
            <p:ph sz="quarter" idx="1"/>
          </p:nvPr>
        </p:nvPicPr>
        <p:blipFill>
          <a:blip r:embed="rId2"/>
          <a:stretch>
            <a:fillRect/>
          </a:stretch>
        </p:blipFill>
        <p:spPr bwMode="auto">
          <a:xfrm>
            <a:off x="1143000" y="2209800"/>
            <a:ext cx="7239000" cy="3413125"/>
          </a:xfrm>
          <a:prstGeom prst="rect">
            <a:avLst/>
          </a:prstGeom>
          <a:noFill/>
          <a:ln w="9525">
            <a:noFill/>
            <a:miter lim="800000"/>
            <a:headEnd/>
            <a:tailEnd/>
          </a:ln>
          <a:effectLst/>
        </p:spPr>
      </p:pic>
      <p:pic>
        <p:nvPicPr>
          <p:cNvPr id="15363" name="Picture 3"/>
          <p:cNvPicPr>
            <a:picLocks noChangeAspect="1" noChangeArrowheads="1"/>
          </p:cNvPicPr>
          <p:nvPr/>
        </p:nvPicPr>
        <p:blipFill>
          <a:blip r:embed="rId3"/>
          <a:srcRect/>
          <a:stretch>
            <a:fillRect/>
          </a:stretch>
        </p:blipFill>
        <p:spPr bwMode="auto">
          <a:xfrm>
            <a:off x="2514600" y="457200"/>
            <a:ext cx="3962400" cy="9144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6386" name="Picture 2"/>
          <p:cNvPicPr>
            <a:picLocks noGrp="1" noChangeAspect="1" noChangeArrowheads="1"/>
          </p:cNvPicPr>
          <p:nvPr>
            <p:ph sz="quarter" idx="1"/>
          </p:nvPr>
        </p:nvPicPr>
        <p:blipFill>
          <a:blip r:embed="rId2"/>
          <a:srcRect/>
          <a:stretch>
            <a:fillRect/>
          </a:stretch>
        </p:blipFill>
        <p:spPr bwMode="auto">
          <a:xfrm>
            <a:off x="838200" y="1600200"/>
            <a:ext cx="7239000" cy="3620294"/>
          </a:xfrm>
          <a:prstGeom prst="rect">
            <a:avLst/>
          </a:prstGeom>
          <a:noFill/>
          <a:ln w="9525">
            <a:noFill/>
            <a:miter lim="800000"/>
            <a:headEnd/>
            <a:tailEnd/>
          </a:ln>
          <a:effectLst/>
        </p:spPr>
      </p:pic>
      <p:pic>
        <p:nvPicPr>
          <p:cNvPr id="5" name="Picture 3"/>
          <p:cNvPicPr>
            <a:picLocks noChangeAspect="1" noChangeArrowheads="1"/>
          </p:cNvPicPr>
          <p:nvPr/>
        </p:nvPicPr>
        <p:blipFill>
          <a:blip r:embed="rId3"/>
          <a:srcRect/>
          <a:stretch>
            <a:fillRect/>
          </a:stretch>
        </p:blipFill>
        <p:spPr bwMode="auto">
          <a:xfrm>
            <a:off x="2514600" y="457200"/>
            <a:ext cx="3962400" cy="9144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7410" name="Picture 2"/>
          <p:cNvPicPr>
            <a:picLocks noGrp="1" noChangeAspect="1" noChangeArrowheads="1"/>
          </p:cNvPicPr>
          <p:nvPr>
            <p:ph sz="quarter" idx="1"/>
          </p:nvPr>
        </p:nvPicPr>
        <p:blipFill>
          <a:blip r:embed="rId2"/>
          <a:srcRect/>
          <a:stretch>
            <a:fillRect/>
          </a:stretch>
        </p:blipFill>
        <p:spPr bwMode="auto">
          <a:xfrm>
            <a:off x="533400" y="1676400"/>
            <a:ext cx="7391400" cy="1504950"/>
          </a:xfrm>
          <a:prstGeom prst="rect">
            <a:avLst/>
          </a:prstGeom>
          <a:noFill/>
          <a:ln w="9525">
            <a:noFill/>
            <a:miter lim="800000"/>
            <a:headEnd/>
            <a:tailEnd/>
          </a:ln>
          <a:effectLst/>
        </p:spPr>
      </p:pic>
      <p:pic>
        <p:nvPicPr>
          <p:cNvPr id="17411" name="Picture 3"/>
          <p:cNvPicPr>
            <a:picLocks noChangeAspect="1" noChangeArrowheads="1"/>
          </p:cNvPicPr>
          <p:nvPr/>
        </p:nvPicPr>
        <p:blipFill>
          <a:blip r:embed="rId3"/>
          <a:srcRect/>
          <a:stretch>
            <a:fillRect/>
          </a:stretch>
        </p:blipFill>
        <p:spPr bwMode="auto">
          <a:xfrm>
            <a:off x="457200" y="3200400"/>
            <a:ext cx="7696200" cy="2038350"/>
          </a:xfrm>
          <a:prstGeom prst="rect">
            <a:avLst/>
          </a:prstGeom>
          <a:noFill/>
          <a:ln w="9525">
            <a:noFill/>
            <a:miter lim="800000"/>
            <a:headEnd/>
            <a:tailEnd/>
          </a:ln>
          <a:effectLst/>
        </p:spPr>
      </p:pic>
      <p:pic>
        <p:nvPicPr>
          <p:cNvPr id="6" name="Picture 3"/>
          <p:cNvPicPr>
            <a:picLocks noChangeAspect="1" noChangeArrowheads="1"/>
          </p:cNvPicPr>
          <p:nvPr/>
        </p:nvPicPr>
        <p:blipFill>
          <a:blip r:embed="rId4"/>
          <a:srcRect/>
          <a:stretch>
            <a:fillRect/>
          </a:stretch>
        </p:blipFill>
        <p:spPr bwMode="auto">
          <a:xfrm>
            <a:off x="2514600" y="457200"/>
            <a:ext cx="3962400" cy="9144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8434" name="Picture 2"/>
          <p:cNvPicPr>
            <a:picLocks noGrp="1" noChangeAspect="1" noChangeArrowheads="1"/>
          </p:cNvPicPr>
          <p:nvPr>
            <p:ph sz="quarter" idx="1"/>
          </p:nvPr>
        </p:nvPicPr>
        <p:blipFill>
          <a:blip r:embed="rId2"/>
          <a:stretch>
            <a:fillRect/>
          </a:stretch>
        </p:blipFill>
        <p:spPr bwMode="auto">
          <a:xfrm>
            <a:off x="914400" y="2514600"/>
            <a:ext cx="6925469" cy="3308350"/>
          </a:xfrm>
          <a:prstGeom prst="rect">
            <a:avLst/>
          </a:prstGeom>
          <a:noFill/>
          <a:ln w="9525">
            <a:noFill/>
            <a:miter lim="800000"/>
            <a:headEnd/>
            <a:tailEnd/>
          </a:ln>
          <a:effectLst/>
        </p:spPr>
      </p:pic>
      <p:pic>
        <p:nvPicPr>
          <p:cNvPr id="5" name="Picture 3"/>
          <p:cNvPicPr>
            <a:picLocks noChangeAspect="1" noChangeArrowheads="1"/>
          </p:cNvPicPr>
          <p:nvPr/>
        </p:nvPicPr>
        <p:blipFill>
          <a:blip r:embed="rId3"/>
          <a:srcRect/>
          <a:stretch>
            <a:fillRect/>
          </a:stretch>
        </p:blipFill>
        <p:spPr bwMode="auto">
          <a:xfrm>
            <a:off x="2514600" y="457200"/>
            <a:ext cx="3962400" cy="9144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9458" name="Picture 2"/>
          <p:cNvPicPr>
            <a:picLocks noGrp="1" noChangeAspect="1" noChangeArrowheads="1"/>
          </p:cNvPicPr>
          <p:nvPr>
            <p:ph sz="quarter" idx="1"/>
          </p:nvPr>
        </p:nvPicPr>
        <p:blipFill>
          <a:blip r:embed="rId2"/>
          <a:srcRect/>
          <a:stretch>
            <a:fillRect/>
          </a:stretch>
        </p:blipFill>
        <p:spPr bwMode="auto">
          <a:xfrm>
            <a:off x="1066800" y="1905000"/>
            <a:ext cx="7419975" cy="3634581"/>
          </a:xfrm>
          <a:prstGeom prst="rect">
            <a:avLst/>
          </a:prstGeom>
          <a:noFill/>
          <a:ln w="9525">
            <a:noFill/>
            <a:miter lim="800000"/>
            <a:headEnd/>
            <a:tailEnd/>
          </a:ln>
          <a:effectLst/>
        </p:spPr>
      </p:pic>
      <p:pic>
        <p:nvPicPr>
          <p:cNvPr id="19459" name="Picture 3"/>
          <p:cNvPicPr>
            <a:picLocks noChangeAspect="1" noChangeArrowheads="1"/>
          </p:cNvPicPr>
          <p:nvPr/>
        </p:nvPicPr>
        <p:blipFill>
          <a:blip r:embed="rId3"/>
          <a:srcRect/>
          <a:stretch>
            <a:fillRect/>
          </a:stretch>
        </p:blipFill>
        <p:spPr bwMode="auto">
          <a:xfrm>
            <a:off x="1143000" y="533400"/>
            <a:ext cx="6705600" cy="676275"/>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Requirements related to the recovery of marriage.</a:t>
            </a:r>
            <a:endParaRPr lang="en-US" dirty="0"/>
          </a:p>
        </p:txBody>
      </p:sp>
      <p:pic>
        <p:nvPicPr>
          <p:cNvPr id="7170" name="Picture 2"/>
          <p:cNvPicPr>
            <a:picLocks noGrp="1" noChangeAspect="1" noChangeArrowheads="1"/>
          </p:cNvPicPr>
          <p:nvPr>
            <p:ph sz="quarter" idx="1"/>
          </p:nvPr>
        </p:nvPicPr>
        <p:blipFill>
          <a:blip r:embed="rId2"/>
          <a:srcRect/>
          <a:stretch>
            <a:fillRect/>
          </a:stretch>
        </p:blipFill>
        <p:spPr bwMode="auto">
          <a:xfrm>
            <a:off x="457200" y="1371600"/>
            <a:ext cx="7391400" cy="48006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Requirements related to the recovery of marriage.</a:t>
            </a:r>
            <a:endParaRPr lang="en-US" dirty="0"/>
          </a:p>
        </p:txBody>
      </p:sp>
      <p:pic>
        <p:nvPicPr>
          <p:cNvPr id="8194" name="Picture 2"/>
          <p:cNvPicPr>
            <a:picLocks noGrp="1" noChangeAspect="1" noChangeArrowheads="1"/>
          </p:cNvPicPr>
          <p:nvPr>
            <p:ph sz="quarter" idx="1"/>
          </p:nvPr>
        </p:nvPicPr>
        <p:blipFill>
          <a:blip r:embed="rId2"/>
          <a:srcRect/>
          <a:stretch>
            <a:fillRect/>
          </a:stretch>
        </p:blipFill>
        <p:spPr bwMode="auto">
          <a:xfrm>
            <a:off x="609600" y="1828800"/>
            <a:ext cx="7739062" cy="4167981"/>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Requirements related to the recovery of marriage.</a:t>
            </a:r>
            <a:endParaRPr lang="en-US" dirty="0"/>
          </a:p>
        </p:txBody>
      </p:sp>
      <p:pic>
        <p:nvPicPr>
          <p:cNvPr id="9218" name="Picture 2"/>
          <p:cNvPicPr>
            <a:picLocks noGrp="1" noChangeAspect="1" noChangeArrowheads="1"/>
          </p:cNvPicPr>
          <p:nvPr>
            <p:ph sz="quarter" idx="1"/>
          </p:nvPr>
        </p:nvPicPr>
        <p:blipFill>
          <a:blip r:embed="rId2"/>
          <a:stretch>
            <a:fillRect/>
          </a:stretch>
        </p:blipFill>
        <p:spPr bwMode="auto">
          <a:xfrm>
            <a:off x="1447800" y="2057400"/>
            <a:ext cx="6939756" cy="3160712"/>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Contents of them</a:t>
            </a:r>
            <a:endParaRPr lang="en-US" dirty="0"/>
          </a:p>
        </p:txBody>
      </p:sp>
      <p:sp>
        <p:nvSpPr>
          <p:cNvPr id="3" name="Content Placeholder 2"/>
          <p:cNvSpPr>
            <a:spLocks noGrp="1"/>
          </p:cNvSpPr>
          <p:nvPr>
            <p:ph sz="quarter" idx="1"/>
          </p:nvPr>
        </p:nvSpPr>
        <p:spPr/>
        <p:txBody>
          <a:bodyPr>
            <a:normAutofit/>
          </a:bodyPr>
          <a:lstStyle/>
          <a:p>
            <a:r>
              <a:rPr lang="en-US" dirty="0" smtClean="0"/>
              <a:t>1. The basic claims of marriage dissolution under Muslim Family Law.</a:t>
            </a:r>
          </a:p>
          <a:p>
            <a:r>
              <a:rPr lang="en-US" dirty="0" smtClean="0"/>
              <a:t>2.Initiating of divorce by male</a:t>
            </a:r>
          </a:p>
          <a:p>
            <a:r>
              <a:rPr lang="en-US" dirty="0" smtClean="0"/>
              <a:t>3.Divorce at the request of female (Divorce at the behest of the wife)</a:t>
            </a:r>
          </a:p>
          <a:p>
            <a:r>
              <a:rPr lang="en-US" dirty="0" smtClean="0"/>
              <a:t>4. The Requirements related to the recovery of marriage.</a:t>
            </a:r>
          </a:p>
          <a:p>
            <a:r>
              <a:rPr lang="en-US" dirty="0" smtClean="0"/>
              <a:t>5. Disputes on property, custody of children and their rights in Divorce under Muslim Family Law.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Requirements related to the recovery of marriage.</a:t>
            </a:r>
            <a:endParaRPr lang="en-US" dirty="0"/>
          </a:p>
        </p:txBody>
      </p:sp>
      <p:pic>
        <p:nvPicPr>
          <p:cNvPr id="10242" name="Picture 2"/>
          <p:cNvPicPr>
            <a:picLocks noGrp="1" noChangeAspect="1" noChangeArrowheads="1"/>
          </p:cNvPicPr>
          <p:nvPr>
            <p:ph sz="quarter" idx="1"/>
          </p:nvPr>
        </p:nvPicPr>
        <p:blipFill>
          <a:blip r:embed="rId2"/>
          <a:srcRect/>
          <a:stretch>
            <a:fillRect/>
          </a:stretch>
        </p:blipFill>
        <p:spPr bwMode="auto">
          <a:xfrm>
            <a:off x="457200" y="1828800"/>
            <a:ext cx="7810500" cy="4139406"/>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Requirements related to the recovery of marriage.</a:t>
            </a:r>
            <a:endParaRPr lang="en-US" dirty="0"/>
          </a:p>
        </p:txBody>
      </p:sp>
      <p:pic>
        <p:nvPicPr>
          <p:cNvPr id="11266" name="Picture 2"/>
          <p:cNvPicPr>
            <a:picLocks noGrp="1" noChangeAspect="1" noChangeArrowheads="1"/>
          </p:cNvPicPr>
          <p:nvPr>
            <p:ph sz="quarter" idx="1"/>
          </p:nvPr>
        </p:nvPicPr>
        <p:blipFill>
          <a:blip r:embed="rId2"/>
          <a:stretch>
            <a:fillRect/>
          </a:stretch>
        </p:blipFill>
        <p:spPr bwMode="auto">
          <a:xfrm>
            <a:off x="1143000" y="1828800"/>
            <a:ext cx="7315200" cy="3889375"/>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Requirements related to the recovery of marriage.</a:t>
            </a:r>
            <a:endParaRPr lang="en-US" dirty="0"/>
          </a:p>
        </p:txBody>
      </p:sp>
      <p:pic>
        <p:nvPicPr>
          <p:cNvPr id="12290" name="Picture 2"/>
          <p:cNvPicPr>
            <a:picLocks noGrp="1" noChangeAspect="1" noChangeArrowheads="1"/>
          </p:cNvPicPr>
          <p:nvPr>
            <p:ph sz="quarter" idx="1"/>
          </p:nvPr>
        </p:nvPicPr>
        <p:blipFill>
          <a:blip r:embed="rId2"/>
          <a:srcRect/>
          <a:stretch>
            <a:fillRect/>
          </a:stretch>
        </p:blipFill>
        <p:spPr bwMode="auto">
          <a:xfrm>
            <a:off x="1066800" y="1905000"/>
            <a:ext cx="7162800" cy="3372644"/>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Requirements related to the recovery of marriage.</a:t>
            </a:r>
            <a:endParaRPr lang="en-US" dirty="0"/>
          </a:p>
        </p:txBody>
      </p:sp>
      <p:pic>
        <p:nvPicPr>
          <p:cNvPr id="13314" name="Picture 2"/>
          <p:cNvPicPr>
            <a:picLocks noGrp="1" noChangeAspect="1" noChangeArrowheads="1"/>
          </p:cNvPicPr>
          <p:nvPr>
            <p:ph sz="quarter" idx="1"/>
          </p:nvPr>
        </p:nvPicPr>
        <p:blipFill>
          <a:blip r:embed="rId2"/>
          <a:stretch>
            <a:fillRect/>
          </a:stretch>
        </p:blipFill>
        <p:spPr bwMode="auto">
          <a:xfrm>
            <a:off x="1524000" y="1828800"/>
            <a:ext cx="7030244" cy="3413125"/>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100" dirty="0" smtClean="0"/>
              <a:t>Disputes on property, custody of children and their rights in Divorce under Muslim Family Law</a:t>
            </a:r>
            <a:endParaRPr lang="en-US"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1219200" y="1828800"/>
            <a:ext cx="6638925" cy="3810794"/>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Disputes on property, custody of children and their rights in Divorce under Muslim Family Law</a:t>
            </a:r>
            <a:endParaRPr lang="en-US" sz="3100" dirty="0"/>
          </a:p>
        </p:txBody>
      </p:sp>
      <p:pic>
        <p:nvPicPr>
          <p:cNvPr id="2050" name="Picture 2"/>
          <p:cNvPicPr>
            <a:picLocks noGrp="1" noChangeAspect="1" noChangeArrowheads="1"/>
          </p:cNvPicPr>
          <p:nvPr>
            <p:ph sz="quarter" idx="1"/>
          </p:nvPr>
        </p:nvPicPr>
        <p:blipFill>
          <a:blip r:embed="rId2"/>
          <a:srcRect/>
          <a:stretch>
            <a:fillRect/>
          </a:stretch>
        </p:blipFill>
        <p:spPr bwMode="auto">
          <a:xfrm>
            <a:off x="533400" y="1524000"/>
            <a:ext cx="7696200" cy="12192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143000" y="2895600"/>
            <a:ext cx="6867525" cy="2543175"/>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Disputes on property, custody of children and their rights in Divorce under Muslim Family Law</a:t>
            </a:r>
            <a:endParaRPr lang="en-US" sz="2800" dirty="0"/>
          </a:p>
        </p:txBody>
      </p:sp>
      <p:pic>
        <p:nvPicPr>
          <p:cNvPr id="3074" name="Picture 2"/>
          <p:cNvPicPr>
            <a:picLocks noGrp="1" noChangeAspect="1" noChangeArrowheads="1"/>
          </p:cNvPicPr>
          <p:nvPr>
            <p:ph sz="quarter" idx="1"/>
          </p:nvPr>
        </p:nvPicPr>
        <p:blipFill>
          <a:blip r:embed="rId2"/>
          <a:srcRect/>
          <a:stretch>
            <a:fillRect/>
          </a:stretch>
        </p:blipFill>
        <p:spPr bwMode="auto">
          <a:xfrm>
            <a:off x="1447800" y="1676400"/>
            <a:ext cx="6657975" cy="3120231"/>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Disputes on property, custody of children and their rights in Divorce under Muslim Family Law</a:t>
            </a:r>
            <a:endParaRPr lang="en-US" sz="2800" dirty="0"/>
          </a:p>
        </p:txBody>
      </p:sp>
      <p:pic>
        <p:nvPicPr>
          <p:cNvPr id="4098" name="Picture 2"/>
          <p:cNvPicPr>
            <a:picLocks noGrp="1" noChangeAspect="1" noChangeArrowheads="1"/>
          </p:cNvPicPr>
          <p:nvPr>
            <p:ph sz="quarter" idx="1"/>
          </p:nvPr>
        </p:nvPicPr>
        <p:blipFill>
          <a:blip r:embed="rId2"/>
          <a:stretch>
            <a:fillRect/>
          </a:stretch>
        </p:blipFill>
        <p:spPr bwMode="auto">
          <a:xfrm>
            <a:off x="1066800" y="1828800"/>
            <a:ext cx="7096919" cy="3170237"/>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Disputes on property, custody of children and their rights in Divorce under Muslim Family Law</a:t>
            </a:r>
            <a:endParaRPr lang="en-US" sz="2800" dirty="0"/>
          </a:p>
        </p:txBody>
      </p:sp>
      <p:pic>
        <p:nvPicPr>
          <p:cNvPr id="5122" name="Picture 2"/>
          <p:cNvPicPr>
            <a:picLocks noGrp="1" noChangeAspect="1" noChangeArrowheads="1"/>
          </p:cNvPicPr>
          <p:nvPr>
            <p:ph sz="quarter" idx="1"/>
          </p:nvPr>
        </p:nvPicPr>
        <p:blipFill>
          <a:blip r:embed="rId2"/>
          <a:srcRect/>
          <a:stretch>
            <a:fillRect/>
          </a:stretch>
        </p:blipFill>
        <p:spPr bwMode="auto">
          <a:xfrm>
            <a:off x="304800" y="1600200"/>
            <a:ext cx="8305799" cy="4724400"/>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Disputes on property, custody of children and their rights in Divorce under Muslim Family Law</a:t>
            </a:r>
            <a:endParaRPr lang="en-US" sz="2800" dirty="0"/>
          </a:p>
        </p:txBody>
      </p:sp>
      <p:pic>
        <p:nvPicPr>
          <p:cNvPr id="6146" name="Picture 2"/>
          <p:cNvPicPr>
            <a:picLocks noGrp="1" noChangeAspect="1" noChangeArrowheads="1"/>
          </p:cNvPicPr>
          <p:nvPr>
            <p:ph sz="quarter" idx="1"/>
          </p:nvPr>
        </p:nvPicPr>
        <p:blipFill>
          <a:blip r:embed="rId2"/>
          <a:stretch>
            <a:fillRect/>
          </a:stretch>
        </p:blipFill>
        <p:spPr bwMode="auto">
          <a:xfrm>
            <a:off x="1600200" y="1828800"/>
            <a:ext cx="7049294" cy="369411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The basic claims of marriage dissolution under Muslim Family Law</a:t>
            </a:r>
            <a:endParaRPr lang="en-US" sz="3200" dirty="0"/>
          </a:p>
        </p:txBody>
      </p:sp>
      <p:pic>
        <p:nvPicPr>
          <p:cNvPr id="1026" name="Picture 2"/>
          <p:cNvPicPr>
            <a:picLocks noGrp="1" noChangeAspect="1" noChangeArrowheads="1"/>
          </p:cNvPicPr>
          <p:nvPr>
            <p:ph sz="quarter" idx="1"/>
          </p:nvPr>
        </p:nvPicPr>
        <p:blipFill>
          <a:blip r:embed="rId2"/>
          <a:stretch>
            <a:fillRect/>
          </a:stretch>
        </p:blipFill>
        <p:spPr bwMode="auto">
          <a:xfrm>
            <a:off x="838200" y="1600201"/>
            <a:ext cx="6858000" cy="373221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basic claims of marriage dissolution under Muslim Family Law</a:t>
            </a:r>
            <a:endParaRPr lang="en-US" dirty="0"/>
          </a:p>
        </p:txBody>
      </p:sp>
      <p:pic>
        <p:nvPicPr>
          <p:cNvPr id="2050" name="Picture 2"/>
          <p:cNvPicPr>
            <a:picLocks noGrp="1" noChangeAspect="1" noChangeArrowheads="1"/>
          </p:cNvPicPr>
          <p:nvPr>
            <p:ph sz="quarter" idx="1"/>
          </p:nvPr>
        </p:nvPicPr>
        <p:blipFill>
          <a:blip r:embed="rId2"/>
          <a:srcRect/>
          <a:stretch>
            <a:fillRect/>
          </a:stretch>
        </p:blipFill>
        <p:spPr bwMode="auto">
          <a:xfrm>
            <a:off x="685801" y="1524000"/>
            <a:ext cx="7543800" cy="4191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basic claims of marriage dissolution under Muslim Family Law</a:t>
            </a:r>
            <a:endParaRPr lang="en-US" dirty="0"/>
          </a:p>
        </p:txBody>
      </p:sp>
      <p:pic>
        <p:nvPicPr>
          <p:cNvPr id="3074" name="Picture 2"/>
          <p:cNvPicPr>
            <a:picLocks noGrp="1" noChangeAspect="1" noChangeArrowheads="1"/>
          </p:cNvPicPr>
          <p:nvPr>
            <p:ph sz="quarter" idx="1"/>
          </p:nvPr>
        </p:nvPicPr>
        <p:blipFill>
          <a:blip r:embed="rId2"/>
          <a:srcRect/>
          <a:stretch>
            <a:fillRect/>
          </a:stretch>
        </p:blipFill>
        <p:spPr bwMode="auto">
          <a:xfrm>
            <a:off x="228600" y="1447800"/>
            <a:ext cx="8229599" cy="46482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basic claims of marriage dissolution under Muslim Family Law</a:t>
            </a:r>
            <a:endParaRPr lang="en-US" dirty="0"/>
          </a:p>
        </p:txBody>
      </p:sp>
      <p:pic>
        <p:nvPicPr>
          <p:cNvPr id="4098" name="Picture 2"/>
          <p:cNvPicPr>
            <a:picLocks noGrp="1" noChangeAspect="1" noChangeArrowheads="1"/>
          </p:cNvPicPr>
          <p:nvPr>
            <p:ph sz="quarter" idx="1"/>
          </p:nvPr>
        </p:nvPicPr>
        <p:blipFill>
          <a:blip r:embed="rId2"/>
          <a:srcRect/>
          <a:stretch>
            <a:fillRect/>
          </a:stretch>
        </p:blipFill>
        <p:spPr bwMode="auto">
          <a:xfrm>
            <a:off x="1143000" y="2057400"/>
            <a:ext cx="6772275" cy="3253581"/>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basic claims of marriage dissolution under Muslim Family Law</a:t>
            </a:r>
            <a:endParaRPr lang="en-US" dirty="0"/>
          </a:p>
        </p:txBody>
      </p:sp>
      <p:pic>
        <p:nvPicPr>
          <p:cNvPr id="5122" name="Picture 2"/>
          <p:cNvPicPr>
            <a:picLocks noGrp="1" noChangeAspect="1" noChangeArrowheads="1"/>
          </p:cNvPicPr>
          <p:nvPr>
            <p:ph sz="quarter" idx="1"/>
          </p:nvPr>
        </p:nvPicPr>
        <p:blipFill>
          <a:blip r:embed="rId2"/>
          <a:srcRect/>
          <a:stretch>
            <a:fillRect/>
          </a:stretch>
        </p:blipFill>
        <p:spPr bwMode="auto">
          <a:xfrm>
            <a:off x="990600" y="1676400"/>
            <a:ext cx="6648450" cy="1704975"/>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1143000" y="3429000"/>
            <a:ext cx="6181725" cy="20574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basic claims of marriage dissolution under Muslim Family Law</a:t>
            </a:r>
            <a:endParaRPr lang="en-US" dirty="0"/>
          </a:p>
        </p:txBody>
      </p:sp>
      <p:pic>
        <p:nvPicPr>
          <p:cNvPr id="6146" name="Picture 2"/>
          <p:cNvPicPr>
            <a:picLocks noGrp="1" noChangeAspect="1" noChangeArrowheads="1"/>
          </p:cNvPicPr>
          <p:nvPr>
            <p:ph sz="quarter" idx="1"/>
          </p:nvPr>
        </p:nvPicPr>
        <p:blipFill>
          <a:blip r:embed="rId2"/>
          <a:srcRect/>
          <a:stretch>
            <a:fillRect/>
          </a:stretch>
        </p:blipFill>
        <p:spPr bwMode="auto">
          <a:xfrm>
            <a:off x="990600" y="1905000"/>
            <a:ext cx="7153275" cy="3672681"/>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basic claims of marriage dissolution under Muslim Family Law</a:t>
            </a:r>
            <a:endParaRPr lang="en-US" dirty="0"/>
          </a:p>
        </p:txBody>
      </p:sp>
      <p:sp>
        <p:nvSpPr>
          <p:cNvPr id="3" name="Content Placeholder 2"/>
          <p:cNvSpPr>
            <a:spLocks noGrp="1"/>
          </p:cNvSpPr>
          <p:nvPr>
            <p:ph sz="quarter" idx="1"/>
          </p:nvPr>
        </p:nvSpPr>
        <p:spPr/>
        <p:txBody>
          <a:bodyPr/>
          <a:lstStyle/>
          <a:p>
            <a:endParaRPr lang="en-US" dirty="0"/>
          </a:p>
        </p:txBody>
      </p:sp>
      <p:pic>
        <p:nvPicPr>
          <p:cNvPr id="4" name="Picture 2"/>
          <p:cNvPicPr>
            <a:picLocks noChangeAspect="1" noChangeArrowheads="1"/>
          </p:cNvPicPr>
          <p:nvPr/>
        </p:nvPicPr>
        <p:blipFill>
          <a:blip r:embed="rId2"/>
          <a:srcRect/>
          <a:stretch>
            <a:fillRect/>
          </a:stretch>
        </p:blipFill>
        <p:spPr bwMode="auto">
          <a:xfrm>
            <a:off x="990600" y="1676400"/>
            <a:ext cx="6767512" cy="3763169"/>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105</TotalTime>
  <Words>522</Words>
  <Application>Microsoft Office PowerPoint</Application>
  <PresentationFormat>On-screen Show (4:3)</PresentationFormat>
  <Paragraphs>29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Dissolution of marriage in the Muslim law and its requirements</vt:lpstr>
      <vt:lpstr>Contents of them</vt:lpstr>
      <vt:lpstr>The basic claims of marriage dissolution under Muslim Family Law</vt:lpstr>
      <vt:lpstr>The basic claims of marriage dissolution under Muslim Family Law</vt:lpstr>
      <vt:lpstr>The basic claims of marriage dissolution under Muslim Family Law</vt:lpstr>
      <vt:lpstr>The basic claims of marriage dissolution under Muslim Family Law</vt:lpstr>
      <vt:lpstr>The basic claims of marriage dissolution under Muslim Family Law</vt:lpstr>
      <vt:lpstr>The basic claims of marriage dissolution under Muslim Family Law</vt:lpstr>
      <vt:lpstr>The basic claims of marriage dissolution under Muslim Family Law</vt:lpstr>
      <vt:lpstr>        Divorce at the request of female (Divorce at the behest of the wife)</vt:lpstr>
      <vt:lpstr>Slide 11</vt:lpstr>
      <vt:lpstr>Slide 12</vt:lpstr>
      <vt:lpstr>Slide 13</vt:lpstr>
      <vt:lpstr>Slide 14</vt:lpstr>
      <vt:lpstr>Slide 15</vt:lpstr>
      <vt:lpstr>Slide 16</vt:lpstr>
      <vt:lpstr>The Requirements related to the recovery of marriage.</vt:lpstr>
      <vt:lpstr>The Requirements related to the recovery of marriage.</vt:lpstr>
      <vt:lpstr>The Requirements related to the recovery of marriage.</vt:lpstr>
      <vt:lpstr>The Requirements related to the recovery of marriage.</vt:lpstr>
      <vt:lpstr>The Requirements related to the recovery of marriage.</vt:lpstr>
      <vt:lpstr>The Requirements related to the recovery of marriage.</vt:lpstr>
      <vt:lpstr>The Requirements related to the recovery of marriage.</vt:lpstr>
      <vt:lpstr> Disputes on property, custody of children and their rights in Divorce under Muslim Family Law</vt:lpstr>
      <vt:lpstr>Disputes on property, custody of children and their rights in Divorce under Muslim Family Law</vt:lpstr>
      <vt:lpstr>Disputes on property, custody of children and their rights in Divorce under Muslim Family Law</vt:lpstr>
      <vt:lpstr>Disputes on property, custody of children and their rights in Divorce under Muslim Family Law</vt:lpstr>
      <vt:lpstr>Disputes on property, custody of children and their rights in Divorce under Muslim Family Law</vt:lpstr>
      <vt:lpstr>Disputes on property, custody of children and their rights in Divorce under Muslim Family Law</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Dissolution of marriage in the Muslim law and its requirements</dc:title>
  <dc:creator>sdu</dc:creator>
  <cp:lastModifiedBy>sdu</cp:lastModifiedBy>
  <cp:revision>22</cp:revision>
  <dcterms:created xsi:type="dcterms:W3CDTF">2006-08-16T00:00:00Z</dcterms:created>
  <dcterms:modified xsi:type="dcterms:W3CDTF">2014-03-13T04:17:11Z</dcterms:modified>
</cp:coreProperties>
</file>